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51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85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7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55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66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07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828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0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8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2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9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73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49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8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3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0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2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882D1-16C8-48DC-AB32-7E939E396807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F4F927-2A79-41D5-8352-CDCA10442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6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264" y="181233"/>
            <a:ext cx="6656174" cy="1320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E-CREDA INAUGURAL CONFERENCE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0" y="739942"/>
            <a:ext cx="8752975" cy="59315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500" b="1" dirty="0" smtClean="0">
                <a:latin typeface="+mj-lt"/>
              </a:rPr>
              <a:t>4</a:t>
            </a:r>
            <a:r>
              <a:rPr lang="en-US" sz="1500" b="1" baseline="30000" dirty="0" smtClean="0">
                <a:latin typeface="+mj-lt"/>
              </a:rPr>
              <a:t>th</a:t>
            </a:r>
            <a:r>
              <a:rPr lang="en-US" sz="1500" b="1" dirty="0" smtClean="0">
                <a:latin typeface="+mj-lt"/>
              </a:rPr>
              <a:t> </a:t>
            </a:r>
            <a:r>
              <a:rPr lang="en-US" sz="1500" b="1" dirty="0" smtClean="0">
                <a:latin typeface="+mj-lt"/>
              </a:rPr>
              <a:t>of December </a:t>
            </a:r>
            <a:r>
              <a:rPr lang="en-US" sz="1500" b="1" dirty="0" smtClean="0">
                <a:latin typeface="+mj-lt"/>
              </a:rPr>
              <a:t>2020</a:t>
            </a:r>
          </a:p>
          <a:p>
            <a:pPr marL="0" indent="0" algn="ctr">
              <a:buNone/>
            </a:pPr>
            <a:r>
              <a:rPr lang="en-US" sz="1500" b="1" dirty="0" smtClean="0">
                <a:latin typeface="+mj-lt"/>
              </a:rPr>
              <a:t>3-5 </a:t>
            </a:r>
            <a:r>
              <a:rPr lang="en-US" sz="1500" b="1" dirty="0" smtClean="0">
                <a:latin typeface="+mj-lt"/>
              </a:rPr>
              <a:t>p.m. (CET</a:t>
            </a:r>
            <a:r>
              <a:rPr lang="en-US" sz="1500" b="1" dirty="0" smtClean="0">
                <a:latin typeface="+mj-lt"/>
              </a:rPr>
              <a:t>)</a:t>
            </a:r>
          </a:p>
          <a:p>
            <a:pPr marL="0" indent="0" algn="ctr">
              <a:buNone/>
            </a:pPr>
            <a:endParaRPr lang="en-US" sz="16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3.00 </a:t>
            </a:r>
            <a:r>
              <a:rPr lang="en-US" sz="1500" dirty="0" smtClean="0">
                <a:latin typeface="+mj-lt"/>
              </a:rPr>
              <a:t>- 3.20 		</a:t>
            </a:r>
            <a:r>
              <a:rPr lang="en-US" sz="1500" dirty="0" smtClean="0">
                <a:latin typeface="+mj-lt"/>
              </a:rPr>
              <a:t>Introduction </a:t>
            </a:r>
            <a:r>
              <a:rPr lang="en-US" sz="1500" dirty="0" smtClean="0">
                <a:latin typeface="+mj-lt"/>
              </a:rPr>
              <a:t>of </a:t>
            </a:r>
            <a:r>
              <a:rPr lang="en-US" sz="1500" dirty="0" smtClean="0">
                <a:latin typeface="+mj-lt"/>
              </a:rPr>
              <a:t>E-CREDA</a:t>
            </a: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	</a:t>
            </a:r>
            <a:r>
              <a:rPr lang="en-US" sz="1500" dirty="0" smtClean="0">
                <a:latin typeface="+mj-lt"/>
              </a:rPr>
              <a:t>Hans </a:t>
            </a:r>
            <a:r>
              <a:rPr lang="en-US" sz="1500" dirty="0" smtClean="0">
                <a:latin typeface="+mj-lt"/>
              </a:rPr>
              <a:t>Vrensen, chair </a:t>
            </a:r>
            <a:r>
              <a:rPr lang="en-US" sz="1500" dirty="0" smtClean="0">
                <a:latin typeface="+mj-lt"/>
              </a:rPr>
              <a:t>E-CREDA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3.20 – 3.40		</a:t>
            </a:r>
            <a:r>
              <a:rPr lang="en-US" sz="1500" dirty="0" smtClean="0">
                <a:latin typeface="+mj-lt"/>
              </a:rPr>
              <a:t>Security </a:t>
            </a:r>
            <a:r>
              <a:rPr lang="en-US" sz="1500" dirty="0" smtClean="0">
                <a:latin typeface="+mj-lt"/>
              </a:rPr>
              <a:t>protocol for effective data sharing by 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	</a:t>
            </a:r>
            <a:r>
              <a:rPr lang="en-US" sz="1500" dirty="0" smtClean="0">
                <a:latin typeface="+mj-lt"/>
              </a:rPr>
              <a:t>Stefan Bender, Bundesbank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3.40 – 4.00 		</a:t>
            </a:r>
            <a:r>
              <a:rPr lang="en-US" sz="1500" dirty="0" smtClean="0">
                <a:latin typeface="+mj-lt"/>
              </a:rPr>
              <a:t>How </a:t>
            </a:r>
            <a:r>
              <a:rPr lang="en-US" sz="1500" dirty="0" smtClean="0">
                <a:latin typeface="+mj-lt"/>
              </a:rPr>
              <a:t>to use the Unique Building/Object Identifier by 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	</a:t>
            </a:r>
            <a:r>
              <a:rPr lang="en-US" sz="1500" dirty="0" smtClean="0">
                <a:latin typeface="+mj-lt"/>
              </a:rPr>
              <a:t>Jo </a:t>
            </a:r>
            <a:r>
              <a:rPr lang="en-US" sz="1500" dirty="0" err="1" smtClean="0">
                <a:latin typeface="+mj-lt"/>
              </a:rPr>
              <a:t>Bronckers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Fibree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4.00 </a:t>
            </a:r>
            <a:r>
              <a:rPr lang="en-US" sz="1500" dirty="0" smtClean="0">
                <a:latin typeface="+mj-lt"/>
              </a:rPr>
              <a:t>- 5.00  		</a:t>
            </a:r>
            <a:r>
              <a:rPr lang="en-US" sz="1500" u="sng" dirty="0" smtClean="0">
                <a:latin typeface="+mj-lt"/>
              </a:rPr>
              <a:t>Panel</a:t>
            </a:r>
            <a:r>
              <a:rPr lang="en-US" sz="1500" u="sng" dirty="0" smtClean="0">
                <a:latin typeface="+mj-lt"/>
              </a:rPr>
              <a:t>: Climate risk in CRE and data solutions</a:t>
            </a: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Moderator:		Lisa </a:t>
            </a:r>
            <a:r>
              <a:rPr lang="en-US" sz="1500" dirty="0" smtClean="0">
                <a:latin typeface="+mj-lt"/>
              </a:rPr>
              <a:t>Eichler, </a:t>
            </a:r>
            <a:r>
              <a:rPr lang="en-US" sz="1500" dirty="0" smtClean="0">
                <a:latin typeface="+mj-lt"/>
                <a:ea typeface="Calibri" panose="020F0502020204030204" pitchFamily="34" charset="0"/>
              </a:rPr>
              <a:t>co-head </a:t>
            </a:r>
            <a:r>
              <a:rPr lang="en-US" sz="1500" dirty="0">
                <a:latin typeface="+mj-lt"/>
                <a:ea typeface="Calibri" panose="020F0502020204030204" pitchFamily="34" charset="0"/>
              </a:rPr>
              <a:t>Climate &amp; ESG Solutions </a:t>
            </a:r>
            <a:r>
              <a:rPr lang="en-US" sz="1500" dirty="0" smtClean="0">
                <a:latin typeface="+mj-lt"/>
                <a:ea typeface="Calibri" panose="020F0502020204030204" pitchFamily="34" charset="0"/>
              </a:rPr>
              <a:t>at </a:t>
            </a:r>
            <a:r>
              <a:rPr lang="en-US" sz="1500" dirty="0">
                <a:latin typeface="+mj-lt"/>
                <a:ea typeface="Calibri" panose="020F0502020204030204" pitchFamily="34" charset="0"/>
              </a:rPr>
              <a:t>Ortec </a:t>
            </a:r>
            <a:r>
              <a:rPr lang="en-US" sz="1500" dirty="0" smtClean="0">
                <a:latin typeface="+mj-lt"/>
                <a:ea typeface="Calibri" panose="020F0502020204030204" pitchFamily="34" charset="0"/>
              </a:rPr>
              <a:t>Finance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Panelists:			Will </a:t>
            </a:r>
            <a:r>
              <a:rPr lang="en-US" sz="1500" dirty="0" smtClean="0">
                <a:latin typeface="+mj-lt"/>
              </a:rPr>
              <a:t>Robson, </a:t>
            </a:r>
            <a:r>
              <a:rPr lang="en-GB" altLang="en-US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Global Head of Real Estate Solutions Research at </a:t>
            </a:r>
            <a:r>
              <a:rPr lang="en-GB" altLang="en-US" sz="15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MSCI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</a:t>
            </a:r>
            <a:r>
              <a:rPr lang="en-US" sz="1500" dirty="0" smtClean="0">
                <a:latin typeface="+mj-lt"/>
              </a:rPr>
              <a:t>	Maarten </a:t>
            </a:r>
            <a:r>
              <a:rPr lang="en-US" sz="1500" dirty="0" smtClean="0">
                <a:latin typeface="+mj-lt"/>
              </a:rPr>
              <a:t>Jennen, </a:t>
            </a:r>
            <a:r>
              <a:rPr lang="en-US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Global </a:t>
            </a:r>
            <a:r>
              <a:rPr lang="en-US" sz="15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 Estate Investment Strategist at </a:t>
            </a:r>
            <a:r>
              <a:rPr lang="en-US" sz="15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PGGM</a:t>
            </a:r>
            <a:r>
              <a:rPr lang="en-US" sz="1500" dirty="0" smtClean="0">
                <a:latin typeface="+mj-lt"/>
              </a:rPr>
              <a:t> 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	</a:t>
            </a:r>
            <a:r>
              <a:rPr lang="en-US" sz="1500" dirty="0" smtClean="0">
                <a:latin typeface="+mj-lt"/>
              </a:rPr>
              <a:t>Sven </a:t>
            </a:r>
            <a:r>
              <a:rPr lang="en-US" sz="1500" dirty="0" smtClean="0">
                <a:latin typeface="+mj-lt"/>
              </a:rPr>
              <a:t>Bienert</a:t>
            </a:r>
            <a:r>
              <a:rPr lang="en-US" sz="15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Head of </a:t>
            </a:r>
            <a:r>
              <a:rPr lang="en-US" sz="1500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IRE|BS </a:t>
            </a:r>
            <a:r>
              <a:rPr lang="en-US" sz="15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Competence Center of Sustainable Real </a:t>
            </a:r>
            <a:r>
              <a:rPr lang="en-US" sz="1500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Estate</a:t>
            </a:r>
          </a:p>
          <a:p>
            <a:pPr marL="0" indent="0"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9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E-CREDA contact: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Dennis Schoenmaker (Treasurer E-CREDA)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E-mail: </a:t>
            </a:r>
            <a:r>
              <a:rPr lang="en-US" sz="1100" dirty="0" smtClean="0"/>
              <a:t>e.creda.2020@gmail.com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7001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264" y="181233"/>
            <a:ext cx="6656174" cy="1320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E-CREDA INAUGURAL CONFERENCE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0" y="739942"/>
            <a:ext cx="8752975" cy="59315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" dirty="0" smtClean="0">
                <a:latin typeface="+mj-lt"/>
              </a:rPr>
              <a:t>4</a:t>
            </a:r>
            <a:r>
              <a:rPr lang="en-US" sz="1500" baseline="30000" dirty="0" smtClean="0">
                <a:latin typeface="+mj-lt"/>
              </a:rPr>
              <a:t>th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smtClean="0">
                <a:latin typeface="+mj-lt"/>
              </a:rPr>
              <a:t>of December </a:t>
            </a:r>
            <a:r>
              <a:rPr lang="en-US" sz="1500" dirty="0" smtClean="0">
                <a:latin typeface="+mj-lt"/>
              </a:rPr>
              <a:t>2020</a:t>
            </a:r>
          </a:p>
          <a:p>
            <a:pPr marL="0" indent="0" algn="ctr">
              <a:buNone/>
            </a:pPr>
            <a:endParaRPr lang="en-US" sz="15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1500" b="1" dirty="0" smtClean="0">
                <a:latin typeface="+mj-lt"/>
              </a:rPr>
              <a:t>4.00 </a:t>
            </a:r>
            <a:r>
              <a:rPr lang="en-US" sz="1500" b="1" dirty="0" smtClean="0">
                <a:latin typeface="+mj-lt"/>
              </a:rPr>
              <a:t>- 5.00  		</a:t>
            </a:r>
            <a:r>
              <a:rPr lang="en-US" sz="1500" b="1" dirty="0" smtClean="0">
                <a:latin typeface="+mj-lt"/>
              </a:rPr>
              <a:t>Panel</a:t>
            </a:r>
            <a:r>
              <a:rPr lang="en-US" sz="1500" b="1" dirty="0" smtClean="0">
                <a:latin typeface="+mj-lt"/>
              </a:rPr>
              <a:t>: Climate risk in CRE and data </a:t>
            </a:r>
            <a:r>
              <a:rPr lang="en-US" sz="1500" b="1" dirty="0" smtClean="0">
                <a:latin typeface="+mj-lt"/>
              </a:rPr>
              <a:t>solutions</a:t>
            </a:r>
          </a:p>
          <a:p>
            <a:pPr marL="0" indent="0">
              <a:buNone/>
            </a:pPr>
            <a:endParaRPr lang="en-US" sz="1500" u="sng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Moderator:		Lisa Eichler</a:t>
            </a:r>
          </a:p>
          <a:p>
            <a:pPr marL="0" indent="0">
              <a:buNone/>
            </a:pPr>
            <a:r>
              <a:rPr lang="en-US" sz="1500" dirty="0">
                <a:latin typeface="+mj-lt"/>
                <a:ea typeface="Calibri" panose="020F0502020204030204" pitchFamily="34" charset="0"/>
              </a:rPr>
              <a:t>	</a:t>
            </a:r>
            <a:r>
              <a:rPr lang="en-US" sz="1500" dirty="0" smtClean="0">
                <a:latin typeface="+mj-lt"/>
                <a:ea typeface="Calibri" panose="020F0502020204030204" pitchFamily="34" charset="0"/>
              </a:rPr>
              <a:t>			</a:t>
            </a:r>
            <a:r>
              <a:rPr lang="en-US" sz="1500" i="1" dirty="0" smtClean="0">
                <a:latin typeface="+mj-lt"/>
                <a:ea typeface="Calibri" panose="020F0502020204030204" pitchFamily="34" charset="0"/>
              </a:rPr>
              <a:t>co-head </a:t>
            </a:r>
            <a:r>
              <a:rPr lang="en-US" sz="1500" i="1" dirty="0">
                <a:latin typeface="+mj-lt"/>
                <a:ea typeface="Calibri" panose="020F0502020204030204" pitchFamily="34" charset="0"/>
              </a:rPr>
              <a:t>Climate &amp; ESG Solutions </a:t>
            </a:r>
            <a:r>
              <a:rPr lang="en-US" sz="1500" i="1" dirty="0" smtClean="0">
                <a:latin typeface="+mj-lt"/>
                <a:ea typeface="Calibri" panose="020F0502020204030204" pitchFamily="34" charset="0"/>
              </a:rPr>
              <a:t>at </a:t>
            </a:r>
            <a:r>
              <a:rPr lang="en-US" sz="1500" i="1" dirty="0">
                <a:latin typeface="+mj-lt"/>
                <a:ea typeface="Calibri" panose="020F0502020204030204" pitchFamily="34" charset="0"/>
              </a:rPr>
              <a:t>Ortec </a:t>
            </a:r>
            <a:r>
              <a:rPr lang="en-US" sz="1500" i="1" dirty="0" smtClean="0">
                <a:latin typeface="+mj-lt"/>
                <a:ea typeface="Calibri" panose="020F0502020204030204" pitchFamily="34" charset="0"/>
              </a:rPr>
              <a:t>Finance</a:t>
            </a:r>
            <a:endParaRPr lang="en-US" sz="15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Panelists:			Will Robson</a:t>
            </a:r>
          </a:p>
          <a:p>
            <a:pPr marL="0" indent="0">
              <a:buNone/>
            </a:pPr>
            <a:r>
              <a:rPr lang="en-US" altLang="en-US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altLang="en-US" sz="15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altLang="en-US" sz="15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Global </a:t>
            </a:r>
            <a:r>
              <a:rPr lang="en-GB" altLang="en-US" sz="15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Head of Real Estate Solutions Research at </a:t>
            </a:r>
            <a:r>
              <a:rPr lang="en-GB" altLang="en-US" sz="15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MSCI</a:t>
            </a:r>
            <a:endParaRPr lang="en-US" sz="15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</a:t>
            </a:r>
            <a:r>
              <a:rPr lang="en-US" sz="1500" dirty="0" smtClean="0">
                <a:latin typeface="+mj-lt"/>
              </a:rPr>
              <a:t>	Maarten </a:t>
            </a:r>
            <a:r>
              <a:rPr lang="en-US" sz="1500" dirty="0" err="1" smtClean="0">
                <a:latin typeface="+mj-lt"/>
              </a:rPr>
              <a:t>Jennen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5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5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Global </a:t>
            </a:r>
            <a:r>
              <a:rPr lang="en-US" sz="15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 Estate Investment Strategist at </a:t>
            </a:r>
            <a:r>
              <a:rPr lang="en-US" sz="15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PGGM</a:t>
            </a:r>
            <a:r>
              <a:rPr lang="en-US" sz="1500" i="1" dirty="0" smtClean="0">
                <a:latin typeface="+mj-lt"/>
              </a:rPr>
              <a:t> </a:t>
            </a:r>
            <a:endParaRPr lang="en-US" sz="15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	</a:t>
            </a:r>
            <a:r>
              <a:rPr lang="en-US" sz="1500" dirty="0" smtClean="0">
                <a:latin typeface="+mj-lt"/>
              </a:rPr>
              <a:t>			</a:t>
            </a:r>
            <a:r>
              <a:rPr lang="en-US" sz="1500" dirty="0" smtClean="0">
                <a:latin typeface="+mj-lt"/>
              </a:rPr>
              <a:t>Sven </a:t>
            </a:r>
            <a:r>
              <a:rPr lang="en-US" sz="1500" dirty="0" err="1" smtClean="0">
                <a:latin typeface="+mj-lt"/>
              </a:rPr>
              <a:t>Bienert</a:t>
            </a: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500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n-US" sz="1500" i="1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Head </a:t>
            </a:r>
            <a:r>
              <a:rPr lang="en-US" sz="15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sz="1500" i="1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IRE|BS </a:t>
            </a:r>
            <a:r>
              <a:rPr lang="en-US" sz="15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Competence Center of Sustainable Real </a:t>
            </a:r>
            <a:r>
              <a:rPr lang="en-US" sz="1500" i="1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Estate</a:t>
            </a:r>
          </a:p>
          <a:p>
            <a:pPr marL="0" indent="0"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9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E-CREDA contact: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Dennis Schoenmaker (Treasurer E-CREDA)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100" dirty="0"/>
              <a:t>E-mail: </a:t>
            </a:r>
            <a:r>
              <a:rPr lang="en-US" sz="1100" dirty="0" smtClean="0"/>
              <a:t>e.creda.2020@gmail.com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98599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680</TotalTime>
  <Words>265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</vt:lpstr>
      <vt:lpstr>E-CREDA INAUGURAL CONFERENCE</vt:lpstr>
      <vt:lpstr>E-CREDA INAUGURAL CONFERENCE</vt:lpstr>
    </vt:vector>
  </TitlesOfParts>
  <Company>AEW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E-CREDA INAUGURAL CONFERENCE</dc:title>
  <dc:creator>Dennis Schoenmaker</dc:creator>
  <cp:lastModifiedBy>Bianca van de Kaa</cp:lastModifiedBy>
  <cp:revision>17</cp:revision>
  <dcterms:created xsi:type="dcterms:W3CDTF">2020-11-09T14:47:32Z</dcterms:created>
  <dcterms:modified xsi:type="dcterms:W3CDTF">2020-11-30T12:32:57Z</dcterms:modified>
</cp:coreProperties>
</file>